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2" r:id="rId1"/>
  </p:sldMasterIdLst>
  <p:sldIdLst>
    <p:sldId id="256" r:id="rId2"/>
    <p:sldId id="258" r:id="rId3"/>
    <p:sldId id="257" r:id="rId4"/>
    <p:sldId id="259" r:id="rId5"/>
    <p:sldId id="266" r:id="rId6"/>
    <p:sldId id="260" r:id="rId7"/>
    <p:sldId id="261" r:id="rId8"/>
    <p:sldId id="278" r:id="rId9"/>
    <p:sldId id="263" r:id="rId10"/>
    <p:sldId id="268" r:id="rId11"/>
    <p:sldId id="269" r:id="rId12"/>
    <p:sldId id="267" r:id="rId13"/>
    <p:sldId id="262" r:id="rId14"/>
    <p:sldId id="279" r:id="rId15"/>
    <p:sldId id="264" r:id="rId16"/>
    <p:sldId id="265" r:id="rId17"/>
    <p:sldId id="280" r:id="rId18"/>
    <p:sldId id="270" r:id="rId19"/>
    <p:sldId id="271" r:id="rId20"/>
    <p:sldId id="272" r:id="rId21"/>
    <p:sldId id="273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53C5F83-4A48-1E74-5E78-0926B9C485F4}" name="Padmanabhan Gonesani" initials="PG" userId="S::pgonesan@in.ibm.com::6878b83f-488e-444d-9008-a0f48004264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5C6689-0ED5-864F-B7F0-FD8212C5CEEC}" v="108" dt="2022-08-23T16:08:55.3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22"/>
    <p:restoredTop sz="94681"/>
  </p:normalViewPr>
  <p:slideViewPr>
    <p:cSldViewPr snapToGrid="0">
      <p:cViewPr varScale="1">
        <p:scale>
          <a:sx n="107" d="100"/>
          <a:sy n="107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AD3B-EE34-AF76-166F-244EF8F87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A458A0-06C7-FBC4-7DE1-EDAD30478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18A1C-DA67-1F77-7104-9D4CFA47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7B47-1B8E-A745-8C39-47E3B1DE74CD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35B9C-B5C9-AF06-971C-29040D60D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99107-6414-D46D-813D-005F77BC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5A03-33BA-FE49-A3FC-A072636A9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18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E9F0-A1FE-AF9A-E0EE-B6DF5B230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69E99-F914-7FB6-914D-2941CDEB1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6FA5E-0D34-7186-71F4-53D1E183D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7B47-1B8E-A745-8C39-47E3B1DE74CD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2C188-E133-717A-CF99-594FEFE3B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63D2B-FC48-4B70-9569-0C90179EA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5A03-33BA-FE49-A3FC-A072636A9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2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83D74F-0D95-E860-4ACC-5436EF924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D8DFB1-70A8-A7A5-7364-9D3CC429E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E4E5-BD9A-D564-915E-91025E83F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7B47-1B8E-A745-8C39-47E3B1DE74CD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DDB2D-EAE7-B4C3-4EEA-5081CDDB0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4C885-CC15-8DC5-66D0-5F77EF8F4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5A03-33BA-FE49-A3FC-A072636A9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9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C859E-2A2C-FBD5-46D0-EDF3DE20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1CB2B-442E-5085-42BD-57AA0FF25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6CF81-FB79-17CD-6BB6-34D4881F0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7B47-1B8E-A745-8C39-47E3B1DE74CD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099AE-9899-24B6-832E-A17BDD96D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0AE9C-CBC6-6B14-544C-15FAB3CA2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5A03-33BA-FE49-A3FC-A072636A9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23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933A9-9CD5-7316-B47B-D217B4EAD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86F76-1287-01A0-ED3C-1BFE87248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C652F-B425-BB79-A2C8-C76D613BC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7B47-1B8E-A745-8C39-47E3B1DE74CD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0B029-3826-826F-4C64-48180DF83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B652E-A3D3-8823-094A-10177AB3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5A03-33BA-FE49-A3FC-A072636A9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38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77D00-1A56-C458-75F7-B17BCBB15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05C7E-11C6-DC7F-4B37-915DCE642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CC49B-9BE6-1F1E-7CA1-6875BAA3E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F24BE9-3F50-6F90-DFAA-EF81B34A6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7B47-1B8E-A745-8C39-47E3B1DE74CD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FC872-0A11-5BC3-4C5D-3B9024056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2CB99-A1FF-DB00-BC4C-B67EC5342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5A03-33BA-FE49-A3FC-A072636A9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70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C5EEF-BD3E-4C86-F6A0-F5CC4994A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7D65F-416B-4BC4-BFDF-D3728560D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D6953-CD1F-4426-7BF7-4478874F0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FA1C7F-CA01-662C-80C2-7B869554DC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80B9D2-CC7B-7DBA-2D74-BA07D5F95C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0CEFAB-5FF4-0120-CDF0-FAB2B255F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7B47-1B8E-A745-8C39-47E3B1DE74CD}" type="datetimeFigureOut">
              <a:rPr lang="en-US" smtClean="0"/>
              <a:t>8/25/22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2BCE8-22D0-CA21-00CF-E420F7C7E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611DFD-652D-EA68-86CA-5D8AAADB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5A03-33BA-FE49-A3FC-A072636A9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65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7D53-17C8-649D-7F82-7BCD272A8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8C9665-09C4-7FCC-812D-2478FA252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7B47-1B8E-A745-8C39-47E3B1DE74CD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9788B-D58E-6FEC-FE76-652558610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C6799-CADD-85FA-26D0-3124F4783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5A03-33BA-FE49-A3FC-A072636A9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0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C6F86-61DD-EA91-E321-FC171F70C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7B47-1B8E-A745-8C39-47E3B1DE74CD}" type="datetimeFigureOut">
              <a:rPr lang="en-US" smtClean="0"/>
              <a:t>8/25/22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147DB9-E902-D836-03DF-F00D61FE6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92FFB-2092-8970-8EDB-A8BAD3062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5A03-33BA-FE49-A3FC-A072636A9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6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E5640-A282-B324-8865-C566277AE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6B072-D5A8-1F16-D4F8-974084D72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1E20E-AB4C-3B70-5A85-C0FC26365D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E7F101-43F9-595C-E450-34109393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7B47-1B8E-A745-8C39-47E3B1DE74CD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66C51-D8FE-08C1-6A31-3D1BCCC45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F4DE7-097A-E57D-852E-4F9D86333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5A03-33BA-FE49-A3FC-A072636A9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11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A099-D8DA-AE75-7719-BB131862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EE64C4-E70F-2C8F-7162-C10A50C142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1B7A9-2D80-08F8-B11C-ECC490527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ABB49-C172-3686-A380-B8056A328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D7B47-1B8E-A745-8C39-47E3B1DE74CD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A8CF0-BE1F-2EB0-1DAD-A5B1B3886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95F01-625D-B595-4103-30D86B88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C5A03-33BA-FE49-A3FC-A072636A9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7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4C832-24FF-5EC6-0350-0444FA66B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1947E-D79D-F6F8-48F5-768195A91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BC6BA-742B-20C5-C846-33DAB308BD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D7B47-1B8E-A745-8C39-47E3B1DE74CD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0B415-47C2-0DD7-FEEB-67A9E33BEC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ECBE7-21DF-925E-474E-8E287E057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C5A03-33BA-FE49-A3FC-A072636A9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58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eclipse.org/egit/updates" TargetMode="External"/><Relationship Id="rId2" Type="http://schemas.openxmlformats.org/officeDocument/2006/relationships/hyperlink" Target="http://eclipse.org/egit/download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tutorials/devops-tutorial" TargetMode="External"/><Relationship Id="rId2" Type="http://schemas.openxmlformats.org/officeDocument/2006/relationships/hyperlink" Target="https://www.simplilearn.com/tutorials/git-tutorial/git-tutorial-for-beginn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implilearn.com/tutorials/git-tutorial/git-tutorial-for-beginner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4BCA-58D8-3926-B1FA-DC656BF291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 – Version control tool</a:t>
            </a:r>
          </a:p>
        </p:txBody>
      </p:sp>
    </p:spTree>
    <p:extLst>
      <p:ext uri="{BB962C8B-B14F-4D97-AF65-F5344CB8AC3E}">
        <p14:creationId xmlns:p14="http://schemas.microsoft.com/office/powerpoint/2010/main" val="1323342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4C7FC-87BF-572B-D9CE-38E3EC34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to use git/GitHub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63153-6504-41BF-DC4B-D34E57417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51965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2000" dirty="0"/>
              <a:t>Account should be created in GitHub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Git installed on local machine to manage remote/local repositories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Know the repository URL for cloning, pull request and push changes to remote repository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F358-8100-EE61-3059-A97EE776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&amp; GitHub integrations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118C3-E901-3CEF-C74F-EA59C27EB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/>
              <a:t>Branching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Merging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156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F78DE-9A0E-5F6D-E4E3-55D52EB5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–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2EAE9-85F7-D9E2-8260-0D05B3C82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97637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2000" dirty="0"/>
              <a:t>Make local directory (</a:t>
            </a:r>
            <a:r>
              <a:rPr lang="en-US" sz="2000" dirty="0" err="1"/>
              <a:t>mkdir</a:t>
            </a:r>
            <a:r>
              <a:rPr lang="en-US" sz="2000" dirty="0"/>
              <a:t> test)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Initiate “git </a:t>
            </a:r>
            <a:r>
              <a:rPr lang="en-US" sz="2000" dirty="0" err="1"/>
              <a:t>init</a:t>
            </a:r>
            <a:r>
              <a:rPr lang="en-US" sz="2000" dirty="0"/>
              <a:t>” to initialize the empty repository 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Add some files/copy to test directory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Execute “git add ./-A/&lt;filename&gt;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Execute commit to commit the changes to local repo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Push changes to remote repo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Note – before pushing the changes to remote repo, one can create remote repo(GitHub) to map the local repository/files.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81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EEAFE-CA40-90C8-D871-F3D18F46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Git Commands</a:t>
            </a:r>
            <a:br>
              <a:rPr lang="en-IN" b="1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9B7154-1AC3-C63F-53D8-8872E3E0A4A9}"/>
              </a:ext>
            </a:extLst>
          </p:cNvPr>
          <p:cNvSpPr/>
          <p:nvPr/>
        </p:nvSpPr>
        <p:spPr>
          <a:xfrm>
            <a:off x="422563" y="1484415"/>
            <a:ext cx="4933207" cy="3669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/>
              <a:t>Local Repository: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IN" b="1" dirty="0"/>
              <a:t>git </a:t>
            </a:r>
            <a:r>
              <a:rPr lang="en-IN" b="1" dirty="0" err="1"/>
              <a:t>init</a:t>
            </a:r>
            <a:r>
              <a:rPr lang="en-IN" b="1" dirty="0"/>
              <a:t> – </a:t>
            </a:r>
            <a:r>
              <a:rPr lang="en-IN" dirty="0"/>
              <a:t>used to initialize blank local repo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IN" b="1" dirty="0"/>
              <a:t>git add – </a:t>
            </a:r>
            <a:r>
              <a:rPr lang="en-IN" dirty="0"/>
              <a:t>make files to staging place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IN" b="1" dirty="0"/>
              <a:t>git commit – </a:t>
            </a:r>
            <a:r>
              <a:rPr lang="en-IN" dirty="0"/>
              <a:t>commit changes to local repo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IN" b="1" dirty="0"/>
              <a:t>git status – </a:t>
            </a:r>
            <a:r>
              <a:rPr lang="en-IN" dirty="0"/>
              <a:t>status of the repo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IN" b="1" dirty="0"/>
              <a:t>git config – </a:t>
            </a:r>
            <a:r>
              <a:rPr lang="en-IN" dirty="0"/>
              <a:t>configure credentials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IN" b="1" dirty="0"/>
              <a:t>git branch – </a:t>
            </a:r>
            <a:r>
              <a:rPr lang="en-IN" dirty="0"/>
              <a:t>create branch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IN" dirty="0"/>
              <a:t>git branch &lt;</a:t>
            </a:r>
            <a:r>
              <a:rPr lang="en-IN" dirty="0" err="1"/>
              <a:t>branch_name</a:t>
            </a:r>
            <a:r>
              <a:rPr lang="en-IN" dirty="0"/>
              <a:t>&gt;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IN" dirty="0"/>
              <a:t>git branch –a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IN" dirty="0"/>
              <a:t>git branch -d &lt;</a:t>
            </a:r>
            <a:r>
              <a:rPr lang="en-IN" dirty="0" err="1"/>
              <a:t>branch_name</a:t>
            </a:r>
            <a:r>
              <a:rPr lang="en-IN" dirty="0"/>
              <a:t>&gt;</a:t>
            </a:r>
          </a:p>
          <a:p>
            <a:pPr marL="285750" lvl="1" indent="-285750">
              <a:buFont typeface="Wingdings" pitchFamily="2" charset="2"/>
              <a:buChar char="ü"/>
            </a:pPr>
            <a:r>
              <a:rPr lang="en-IN" b="1" dirty="0"/>
              <a:t>git checkout – </a:t>
            </a:r>
            <a:r>
              <a:rPr lang="en-IN" dirty="0"/>
              <a:t>switch branch</a:t>
            </a:r>
          </a:p>
          <a:p>
            <a:pPr marL="285750" lvl="1" indent="-285750">
              <a:buFont typeface="Wingdings" pitchFamily="2" charset="2"/>
              <a:buChar char="ü"/>
            </a:pPr>
            <a:r>
              <a:rPr lang="en-IN" b="1" dirty="0"/>
              <a:t>git merge – </a:t>
            </a:r>
            <a:r>
              <a:rPr lang="en-IN" dirty="0"/>
              <a:t>merge different branches into single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C7BDD7-6276-49C3-242E-B1ADF1403107}"/>
              </a:ext>
            </a:extLst>
          </p:cNvPr>
          <p:cNvSpPr/>
          <p:nvPr/>
        </p:nvSpPr>
        <p:spPr>
          <a:xfrm>
            <a:off x="5878285" y="1484415"/>
            <a:ext cx="5272644" cy="2078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u="sng" dirty="0"/>
              <a:t>Remote Repositories</a:t>
            </a:r>
          </a:p>
          <a:p>
            <a:r>
              <a:rPr lang="en-IN" b="1" dirty="0"/>
              <a:t>git remote  - </a:t>
            </a:r>
            <a:r>
              <a:rPr lang="en-IN" dirty="0"/>
              <a:t>use to connect remote repo</a:t>
            </a:r>
          </a:p>
          <a:p>
            <a:r>
              <a:rPr lang="en-IN" b="1" dirty="0"/>
              <a:t>git clone – </a:t>
            </a:r>
            <a:r>
              <a:rPr lang="en-IN" dirty="0"/>
              <a:t>clone the remote repo to local</a:t>
            </a:r>
          </a:p>
          <a:p>
            <a:r>
              <a:rPr lang="en-IN" b="1" dirty="0"/>
              <a:t>git pull  - </a:t>
            </a:r>
            <a:r>
              <a:rPr lang="en-IN" dirty="0"/>
              <a:t>pull remote changes to local</a:t>
            </a:r>
          </a:p>
          <a:p>
            <a:r>
              <a:rPr lang="en-IN" b="1" dirty="0"/>
              <a:t>git push – </a:t>
            </a:r>
            <a:r>
              <a:rPr lang="en-IN" dirty="0"/>
              <a:t>push changes to remote repo from local repo</a:t>
            </a:r>
          </a:p>
          <a:p>
            <a:endParaRPr lang="en-IN" b="1" u="sng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D8FD9D-7AD3-6861-EC18-92FD2AFD8E0A}"/>
              </a:ext>
            </a:extLst>
          </p:cNvPr>
          <p:cNvSpPr/>
          <p:nvPr/>
        </p:nvSpPr>
        <p:spPr>
          <a:xfrm>
            <a:off x="5878286" y="3767487"/>
            <a:ext cx="5272643" cy="1386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u="sng" dirty="0"/>
              <a:t>Some Advanced Git Commands</a:t>
            </a:r>
          </a:p>
          <a:p>
            <a:pPr algn="ctr"/>
            <a:r>
              <a:rPr lang="en-IN" dirty="0"/>
              <a:t>Git stash – store locally as temporary snapshot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40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008C-C36C-249E-6306-CFF4E1A9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.git ? And why it is hidden?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7E848-4F42-01AE-8B8E-812360AA2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22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When you initialize empty local repo it will create hidden directory called “.git”.</a:t>
            </a:r>
          </a:p>
          <a:p>
            <a:pPr lvl="1">
              <a:buFont typeface="Wingdings" pitchFamily="2" charset="2"/>
              <a:buChar char="ü"/>
            </a:pPr>
            <a:r>
              <a:rPr lang="en-IN" sz="1600" dirty="0"/>
              <a:t>The </a:t>
            </a:r>
            <a:r>
              <a:rPr lang="en-IN" sz="1600" b="1" dirty="0"/>
              <a:t>.git</a:t>
            </a:r>
            <a:r>
              <a:rPr lang="en-IN" sz="1600" dirty="0"/>
              <a:t> folder will contain details of every single change made to the code base.</a:t>
            </a:r>
          </a:p>
          <a:p>
            <a:pPr lvl="1">
              <a:buFont typeface="Wingdings" pitchFamily="2" charset="2"/>
              <a:buChar char="ü"/>
            </a:pPr>
            <a:r>
              <a:rPr lang="en-IN" sz="1600" dirty="0"/>
              <a:t>All snapshots of the modifications will be recorded in this folder like a database, which makes it possible to undo the changes and rollback to the desired version of the code.</a:t>
            </a:r>
          </a:p>
          <a:p>
            <a:pPr lvl="1">
              <a:buFont typeface="Wingdings" pitchFamily="2" charset="2"/>
              <a:buChar char="ü"/>
            </a:pPr>
            <a:r>
              <a:rPr lang="en-IN" sz="1600" dirty="0"/>
              <a:t>The </a:t>
            </a:r>
            <a:r>
              <a:rPr lang="en-IN" sz="1600" b="1" dirty="0"/>
              <a:t>.git</a:t>
            </a:r>
            <a:r>
              <a:rPr lang="en-IN" sz="1600" dirty="0"/>
              <a:t> folder is hidden to prevent accidental deletion or modification of the folder.</a:t>
            </a:r>
          </a:p>
          <a:p>
            <a:pPr lvl="1">
              <a:buFont typeface="Wingdings" pitchFamily="2" charset="2"/>
              <a:buChar char="ü"/>
            </a:pPr>
            <a:r>
              <a:rPr lang="en-IN" sz="1600" dirty="0"/>
              <a:t>The version history of the code base will be lost if this folder is deleted</a:t>
            </a:r>
          </a:p>
          <a:p>
            <a:pPr lvl="1">
              <a:buFont typeface="Wingdings" pitchFamily="2" charset="2"/>
              <a:buChar char="ü"/>
            </a:pPr>
            <a:r>
              <a:rPr lang="en-IN" sz="1600" dirty="0"/>
              <a:t>Cannot roll back changes to made to the code in the future.</a:t>
            </a:r>
          </a:p>
          <a:p>
            <a:pPr lvl="2">
              <a:buFont typeface="Wingdings" pitchFamily="2" charset="2"/>
              <a:buChar char="ü"/>
            </a:pPr>
            <a:r>
              <a:rPr lang="en-IN" sz="1500" b="1" dirty="0"/>
              <a:t>hooks</a:t>
            </a:r>
            <a:r>
              <a:rPr lang="en-IN" sz="1500" dirty="0"/>
              <a:t> − This folder contains script files. Git hooks are the scripts that are executed before or after events like commit, push etc.</a:t>
            </a:r>
          </a:p>
          <a:p>
            <a:pPr lvl="2">
              <a:buFont typeface="Wingdings" pitchFamily="2" charset="2"/>
              <a:buChar char="ü"/>
            </a:pPr>
            <a:r>
              <a:rPr lang="en-IN" sz="1500" b="1" dirty="0"/>
              <a:t>objects</a:t>
            </a:r>
            <a:r>
              <a:rPr lang="en-IN" sz="1500" dirty="0"/>
              <a:t> − This folder represents an object database of Git.</a:t>
            </a:r>
          </a:p>
          <a:p>
            <a:pPr lvl="2">
              <a:buFont typeface="Wingdings" pitchFamily="2" charset="2"/>
              <a:buChar char="ü"/>
            </a:pPr>
            <a:r>
              <a:rPr lang="en-IN" sz="1500" b="1" dirty="0"/>
              <a:t>config</a:t>
            </a:r>
            <a:r>
              <a:rPr lang="en-IN" sz="1500" dirty="0"/>
              <a:t> − This is the local configuration file.</a:t>
            </a:r>
          </a:p>
          <a:p>
            <a:pPr lvl="2">
              <a:buFont typeface="Wingdings" pitchFamily="2" charset="2"/>
              <a:buChar char="ü"/>
            </a:pPr>
            <a:r>
              <a:rPr lang="en-IN" sz="1500" b="1" dirty="0"/>
              <a:t>refs</a:t>
            </a:r>
            <a:r>
              <a:rPr lang="en-IN" sz="1500" dirty="0"/>
              <a:t> − This folder stores information about tags and branches.</a:t>
            </a:r>
          </a:p>
          <a:p>
            <a:pPr lvl="2">
              <a:buFont typeface="Wingdings" pitchFamily="2" charset="2"/>
              <a:buChar char="ü"/>
            </a:pPr>
            <a:r>
              <a:rPr lang="en-IN" sz="1500" b="1" dirty="0"/>
              <a:t>HEAD</a:t>
            </a:r>
            <a:r>
              <a:rPr lang="en-IN" sz="1500" dirty="0"/>
              <a:t> − This file stores reference to the current branch. It points to the master branch by default.</a:t>
            </a:r>
          </a:p>
          <a:p>
            <a:pPr lvl="2">
              <a:buFont typeface="Wingdings" pitchFamily="2" charset="2"/>
              <a:buChar char="ü"/>
            </a:pPr>
            <a:r>
              <a:rPr lang="en-IN" sz="1500" b="1" dirty="0"/>
              <a:t>index</a:t>
            </a:r>
            <a:r>
              <a:rPr lang="en-IN" sz="1500" dirty="0"/>
              <a:t> − This is a binary file and stores staging information</a:t>
            </a:r>
          </a:p>
          <a:p>
            <a:pPr lvl="1">
              <a:buFont typeface="Wingdings" pitchFamily="2" charset="2"/>
              <a:buChar char="ü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41985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60F2C-B957-4B58-3644-1CA499DD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plugin – Eclipse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7128C-4C7A-A533-9C78-CBE3A9038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dirty="0"/>
              <a:t>Latest Eclipse versions by default comes with Git plugin installed.</a:t>
            </a:r>
          </a:p>
          <a:p>
            <a:pPr marL="0" indent="0">
              <a:buNone/>
            </a:pPr>
            <a:r>
              <a:rPr lang="en-US" sz="2000" dirty="0"/>
              <a:t>Incase Git is not installed, one can install by following the below series of steps:</a:t>
            </a:r>
          </a:p>
          <a:p>
            <a:pPr marL="0" indent="0">
              <a:buNone/>
            </a:pPr>
            <a:r>
              <a:rPr lang="en-IN" sz="2000" dirty="0"/>
              <a:t>Eclipse install Git plugin – Step by Step installation instruction:</a:t>
            </a:r>
          </a:p>
          <a:p>
            <a:pPr lvl="1">
              <a:buFont typeface="Wingdings" pitchFamily="2" charset="2"/>
              <a:buChar char="ü"/>
            </a:pPr>
            <a:r>
              <a:rPr lang="en-IN" sz="1600" dirty="0"/>
              <a:t>Go to: </a:t>
            </a:r>
            <a:r>
              <a:rPr lang="en-IN" sz="1600" dirty="0">
                <a:hlinkClick r:id="rId2"/>
              </a:rPr>
              <a:t>http://eclipse.org/egit/download/</a:t>
            </a:r>
            <a:r>
              <a:rPr lang="en-IN" sz="1600" dirty="0"/>
              <a:t> to get the plugin repository location.</a:t>
            </a:r>
          </a:p>
          <a:p>
            <a:pPr lvl="1">
              <a:buFont typeface="Wingdings" pitchFamily="2" charset="2"/>
              <a:buChar char="ü"/>
            </a:pPr>
            <a:r>
              <a:rPr lang="en-IN" sz="1600" dirty="0"/>
              <a:t>elect appropriate repository location. In my case its </a:t>
            </a:r>
            <a:r>
              <a:rPr lang="en-IN" sz="1600" dirty="0">
                <a:hlinkClick r:id="rId3"/>
              </a:rPr>
              <a:t>http://download.eclipse.org/egit/updates</a:t>
            </a:r>
            <a:endParaRPr lang="en-IN" sz="1600" dirty="0"/>
          </a:p>
          <a:p>
            <a:pPr lvl="1">
              <a:buFont typeface="Wingdings" pitchFamily="2" charset="2"/>
              <a:buChar char="ü"/>
            </a:pPr>
            <a:r>
              <a:rPr lang="en-IN" sz="1600" dirty="0"/>
              <a:t>In eclipse Go to Help &gt; Install New Software</a:t>
            </a:r>
          </a:p>
          <a:p>
            <a:pPr lvl="1">
              <a:buFont typeface="Wingdings" pitchFamily="2" charset="2"/>
              <a:buChar char="ü"/>
            </a:pPr>
            <a:r>
              <a:rPr lang="en-IN" sz="1600" dirty="0"/>
              <a:t>To add repository location, Click Add. Enter repository name as “</a:t>
            </a:r>
            <a:r>
              <a:rPr lang="en-IN" sz="1600" dirty="0" err="1"/>
              <a:t>EGit</a:t>
            </a:r>
            <a:r>
              <a:rPr lang="en-IN" sz="1600" dirty="0"/>
              <a:t> Plugin”. Location will be the URL copied from Step 2. Now click Ok to add repository location.</a:t>
            </a:r>
          </a:p>
          <a:p>
            <a:pPr lvl="1">
              <a:buFont typeface="Wingdings" pitchFamily="2" charset="2"/>
              <a:buChar char="ü"/>
            </a:pPr>
            <a:r>
              <a:rPr lang="en-IN" sz="1600" dirty="0"/>
              <a:t>Wait for a while and it will display list of available products to be installed. Expend “Eclipse Git Team Provider” and select “Eclipse Git Team Provider”. Now Click Next</a:t>
            </a:r>
          </a:p>
          <a:p>
            <a:pPr lvl="1">
              <a:buFont typeface="Wingdings" pitchFamily="2" charset="2"/>
              <a:buChar char="ü"/>
            </a:pPr>
            <a:r>
              <a:rPr lang="en-IN" sz="1600" dirty="0"/>
              <a:t>Review product and click Next.</a:t>
            </a:r>
          </a:p>
          <a:p>
            <a:pPr lvl="1">
              <a:buFont typeface="Wingdings" pitchFamily="2" charset="2"/>
              <a:buChar char="ü"/>
            </a:pPr>
            <a:r>
              <a:rPr lang="en-IN" sz="1600" dirty="0"/>
              <a:t>It will ask you to Accept the agreement. Accept the agreement and click Finish.</a:t>
            </a:r>
          </a:p>
          <a:p>
            <a:pPr lvl="1">
              <a:buFont typeface="Wingdings" pitchFamily="2" charset="2"/>
              <a:buChar char="ü"/>
            </a:pPr>
            <a:r>
              <a:rPr lang="en-IN" sz="1600" dirty="0"/>
              <a:t>Within few seconds, depending on your internet speed, all the necessary dependencies and executable will be downloaded and installed.</a:t>
            </a:r>
          </a:p>
          <a:p>
            <a:pPr lvl="1">
              <a:buFont typeface="Wingdings" pitchFamily="2" charset="2"/>
              <a:buChar char="ü"/>
            </a:pPr>
            <a:r>
              <a:rPr lang="en-IN" sz="1600" dirty="0"/>
              <a:t>Accept the prompt to restart the Eclipse.</a:t>
            </a:r>
          </a:p>
          <a:p>
            <a:pPr lvl="1">
              <a:buFont typeface="Wingdings" pitchFamily="2" charset="2"/>
              <a:buChar char="ü"/>
            </a:pPr>
            <a:r>
              <a:rPr lang="en-IN" sz="1500" dirty="0"/>
              <a:t>Your Eclipse Git Plugin installation is complete.</a:t>
            </a:r>
          </a:p>
          <a:p>
            <a:pPr marL="0" indent="0">
              <a:buNone/>
            </a:pPr>
            <a:r>
              <a:rPr lang="en-IN" sz="2600" dirty="0"/>
              <a:t>To verify your installation.</a:t>
            </a:r>
          </a:p>
          <a:p>
            <a:pPr lvl="1">
              <a:buFont typeface="Wingdings" pitchFamily="2" charset="2"/>
              <a:buChar char="ü"/>
            </a:pPr>
            <a:r>
              <a:rPr lang="en-IN" sz="1500" dirty="0"/>
              <a:t>Go to Help &gt; Install New Software</a:t>
            </a:r>
          </a:p>
          <a:p>
            <a:pPr lvl="1">
              <a:buFont typeface="Wingdings" pitchFamily="2" charset="2"/>
              <a:buChar char="ü"/>
            </a:pPr>
            <a:r>
              <a:rPr lang="en-IN" sz="1500" dirty="0"/>
              <a:t>Click on Already Installed and verify plugin is installed.</a:t>
            </a:r>
          </a:p>
          <a:p>
            <a:pPr lvl="1">
              <a:buFont typeface="Wingdings" pitchFamily="2" charset="2"/>
              <a:buChar char="ü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51594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9A48-42F0-69A8-1089-E1248F2BC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1779"/>
          </a:xfrm>
        </p:spPr>
        <p:txBody>
          <a:bodyPr>
            <a:normAutofit fontScale="90000"/>
          </a:bodyPr>
          <a:lstStyle/>
          <a:p>
            <a:r>
              <a:rPr lang="en-US" dirty="0"/>
              <a:t>Git end-to-end workflow - Eclipse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AED0C-942C-0DAA-EA51-E657D025A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19" y="1151907"/>
            <a:ext cx="10515600" cy="53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02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5E94E-A999-B7CB-C5AE-36144A2E6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Git-</a:t>
            </a:r>
            <a:r>
              <a:rPr lang="en-US" dirty="0" err="1"/>
              <a:t>Usecases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021E3-2D1E-D07C-5260-5C54288F2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9511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dirty="0" err="1"/>
              <a:t>Usecase</a:t>
            </a:r>
            <a:r>
              <a:rPr lang="en-US" sz="2000" dirty="0"/>
              <a:t> 1:</a:t>
            </a:r>
          </a:p>
          <a:p>
            <a:pPr lvl="1">
              <a:buFont typeface="Wingdings" pitchFamily="2" charset="2"/>
              <a:buChar char="ü"/>
            </a:pPr>
            <a:r>
              <a:rPr lang="en-US" sz="1600" dirty="0"/>
              <a:t>Create java project and commit changes to local repo and finally push to remote repo.</a:t>
            </a:r>
          </a:p>
          <a:p>
            <a:pPr marL="0" indent="0">
              <a:buNone/>
            </a:pPr>
            <a:r>
              <a:rPr lang="en-US" sz="2000" dirty="0" err="1"/>
              <a:t>Usecase</a:t>
            </a:r>
            <a:r>
              <a:rPr lang="en-US" sz="2000" dirty="0"/>
              <a:t> 2:</a:t>
            </a:r>
          </a:p>
          <a:p>
            <a:pPr lvl="1">
              <a:buFont typeface="Wingdings" pitchFamily="2" charset="2"/>
              <a:buChar char="ü"/>
            </a:pPr>
            <a:r>
              <a:rPr lang="en-US" sz="1600" dirty="0"/>
              <a:t>Get latest changes from remote repo to local repo – pull request</a:t>
            </a:r>
          </a:p>
          <a:p>
            <a:pPr marL="0" indent="0">
              <a:buNone/>
            </a:pPr>
            <a:r>
              <a:rPr lang="en-US" sz="2000" dirty="0" err="1"/>
              <a:t>Usecase</a:t>
            </a:r>
            <a:r>
              <a:rPr lang="en-US" sz="2000" dirty="0"/>
              <a:t> 3:</a:t>
            </a:r>
          </a:p>
          <a:p>
            <a:pPr lvl="1">
              <a:buFont typeface="Wingdings" pitchFamily="2" charset="2"/>
              <a:buChar char="ü"/>
            </a:pPr>
            <a:r>
              <a:rPr lang="en-US" sz="1600" dirty="0"/>
              <a:t>Clone remote repo to local repo </a:t>
            </a:r>
          </a:p>
          <a:p>
            <a:pPr lvl="1">
              <a:buFont typeface="Wingdings" pitchFamily="2" charset="2"/>
              <a:buChar char="ü"/>
            </a:pPr>
            <a:r>
              <a:rPr lang="en-US" sz="1600" dirty="0"/>
              <a:t>Import project from local repo to eclipse. </a:t>
            </a:r>
          </a:p>
          <a:p>
            <a:pPr lvl="1">
              <a:buFont typeface="Wingdings" pitchFamily="2" charset="2"/>
              <a:buChar char="ü"/>
            </a:pPr>
            <a:r>
              <a:rPr lang="en-US" sz="1600" dirty="0"/>
              <a:t>Branch creation and </a:t>
            </a:r>
          </a:p>
          <a:p>
            <a:pPr lvl="1">
              <a:buFont typeface="Wingdings" pitchFamily="2" charset="2"/>
              <a:buChar char="ü"/>
            </a:pPr>
            <a:r>
              <a:rPr lang="en-US" sz="1600"/>
              <a:t>Making </a:t>
            </a:r>
            <a:r>
              <a:rPr lang="en-US" sz="1600" dirty="0"/>
              <a:t>pull request to merge branch to master branch.</a:t>
            </a:r>
          </a:p>
        </p:txBody>
      </p:sp>
    </p:spTree>
    <p:extLst>
      <p:ext uri="{BB962C8B-B14F-4D97-AF65-F5344CB8AC3E}">
        <p14:creationId xmlns:p14="http://schemas.microsoft.com/office/powerpoint/2010/main" val="276205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34198-FA92-4C5E-2D45-E5510B8E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end-to-end workflow - Eclipse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D3DBC-86F5-3F77-CA2E-9F2830B81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46" y="1481241"/>
            <a:ext cx="10515600" cy="1725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Create local eclipse project and push changes to remote repository(GitHub).</a:t>
            </a:r>
          </a:p>
          <a:p>
            <a:pPr lvl="2">
              <a:buFont typeface="Wingdings" pitchFamily="2" charset="2"/>
              <a:buChar char="ü"/>
            </a:pPr>
            <a:r>
              <a:rPr lang="en-US" sz="1200" dirty="0"/>
              <a:t>Create new java project </a:t>
            </a:r>
          </a:p>
          <a:p>
            <a:pPr lvl="2">
              <a:buFont typeface="Wingdings" pitchFamily="2" charset="2"/>
              <a:buChar char="ü"/>
            </a:pPr>
            <a:r>
              <a:rPr lang="en-US" sz="1200" dirty="0"/>
              <a:t>Create local repository using eclipse</a:t>
            </a:r>
          </a:p>
          <a:p>
            <a:pPr lvl="2">
              <a:buFont typeface="Wingdings" pitchFamily="2" charset="2"/>
              <a:buChar char="ü"/>
            </a:pPr>
            <a:r>
              <a:rPr lang="en-US" sz="1200" dirty="0"/>
              <a:t>Add files to local repository</a:t>
            </a:r>
          </a:p>
          <a:p>
            <a:pPr lvl="2">
              <a:buFont typeface="Wingdings" pitchFamily="2" charset="2"/>
              <a:buChar char="ü"/>
            </a:pPr>
            <a:r>
              <a:rPr lang="en-US" sz="1200" dirty="0"/>
              <a:t>Push new project to remote repository(GitHub)</a:t>
            </a:r>
          </a:p>
          <a:p>
            <a:pPr marL="914400" lvl="2" indent="0">
              <a:buNone/>
            </a:pPr>
            <a:r>
              <a:rPr lang="en-US" dirty="0"/>
              <a:t>Eclipse screens: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E0F137-BF1D-BA7C-E370-8A7E89AA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46" y="3121232"/>
            <a:ext cx="4208814" cy="2887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0757A5-A137-0A88-9FA1-C4953E9BD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511" y="3206338"/>
            <a:ext cx="6503720" cy="249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67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9411-1F9C-B50A-CDF8-11380EE1B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2018"/>
          </a:xfrm>
        </p:spPr>
        <p:txBody>
          <a:bodyPr>
            <a:normAutofit/>
          </a:bodyPr>
          <a:lstStyle/>
          <a:p>
            <a:r>
              <a:rPr lang="en-US" sz="4000" dirty="0"/>
              <a:t>Git end-to-end workflow – Local to remote(push)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416E0-B10E-D845-5ACD-F21ACC14F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71" y="1330036"/>
            <a:ext cx="3425042" cy="288888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400" dirty="0"/>
              <a:t>Right click project -&gt; share/ </a:t>
            </a:r>
            <a:r>
              <a:rPr lang="en-US" sz="1400" dirty="0" err="1"/>
              <a:t>goto</a:t>
            </a:r>
            <a:r>
              <a:rPr lang="en-US" sz="1400" dirty="0"/>
              <a:t> git repositories section to create local repo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/>
              <a:t>Make some changes to the source files if required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/>
              <a:t>Right click project -&gt; Team -&gt;click “add to index”  (it will add all new files to staging area)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/>
              <a:t>Right click project -&gt; Team -&gt; click “commit” provide the commit message and click commit (This will commit your changes to local repo) 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2B5A8-5AD3-34F8-E5C8-79796E106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869" y="1318160"/>
            <a:ext cx="3538847" cy="4678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D6DEE9-63AF-395C-8096-3F2B9C471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287" y="1240971"/>
            <a:ext cx="3425042" cy="4857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52E8C3-630F-5083-732B-83045D99D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10" y="4218916"/>
            <a:ext cx="4242089" cy="2291112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EDA0AFBC-7405-1594-77D0-2386E7280C22}"/>
              </a:ext>
            </a:extLst>
          </p:cNvPr>
          <p:cNvSpPr/>
          <p:nvPr/>
        </p:nvSpPr>
        <p:spPr>
          <a:xfrm>
            <a:off x="7647709" y="3429000"/>
            <a:ext cx="123503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E03FB5AB-91CC-6A9F-8EFE-F391D5E12B5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29498" y="6024935"/>
            <a:ext cx="5403271" cy="228598"/>
          </a:xfrm>
          <a:prstGeom prst="curvedConnector3">
            <a:avLst/>
          </a:prstGeom>
          <a:ln w="666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62CE678-17B1-F62D-0A60-B97084779B5E}"/>
              </a:ext>
            </a:extLst>
          </p:cNvPr>
          <p:cNvSpPr txBox="1"/>
          <p:nvPr/>
        </p:nvSpPr>
        <p:spPr>
          <a:xfrm>
            <a:off x="7885216" y="312321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git add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E207F4-D21E-9CF2-4F6A-7055D49C524A}"/>
              </a:ext>
            </a:extLst>
          </p:cNvPr>
          <p:cNvSpPr txBox="1"/>
          <p:nvPr/>
        </p:nvSpPr>
        <p:spPr>
          <a:xfrm>
            <a:off x="6828312" y="6424551"/>
            <a:ext cx="119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git commit</a:t>
            </a:r>
          </a:p>
        </p:txBody>
      </p:sp>
    </p:spTree>
    <p:extLst>
      <p:ext uri="{BB962C8B-B14F-4D97-AF65-F5344CB8AC3E}">
        <p14:creationId xmlns:p14="http://schemas.microsoft.com/office/powerpoint/2010/main" val="571672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9D0D-7CF5-3793-AD51-B0224E63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Before diving deep, let’s explain a scenario before Git: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A6FB-F131-1317-A9F9-DE5103978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935681" cy="421891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IN" sz="2000" dirty="0"/>
              <a:t>Developers used to submit their codes to the central server without having copies of their own</a:t>
            </a:r>
          </a:p>
          <a:p>
            <a:pPr>
              <a:buFont typeface="Wingdings" pitchFamily="2" charset="2"/>
              <a:buChar char="ü"/>
            </a:pPr>
            <a:r>
              <a:rPr lang="en-IN" sz="2000" dirty="0"/>
              <a:t>Any changes made to the source code were unknown to the other developers</a:t>
            </a:r>
          </a:p>
          <a:p>
            <a:pPr>
              <a:buFont typeface="Wingdings" pitchFamily="2" charset="2"/>
              <a:buChar char="ü"/>
            </a:pPr>
            <a:r>
              <a:rPr lang="en-IN" sz="2000" dirty="0"/>
              <a:t>There was no communication between any of the developers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business">
            <a:extLst>
              <a:ext uri="{FF2B5EF4-FFF2-40B4-BE49-F238E27FC236}">
                <a16:creationId xmlns:a16="http://schemas.microsoft.com/office/drawing/2014/main" id="{10F4EC08-F6B4-F865-B2C1-C2CCF285D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463" y="1027906"/>
            <a:ext cx="72009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694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846AB-9586-1F5C-7E05-72F1D3EB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0095"/>
          </a:xfrm>
        </p:spPr>
        <p:txBody>
          <a:bodyPr>
            <a:normAutofit fontScale="90000"/>
          </a:bodyPr>
          <a:lstStyle/>
          <a:p>
            <a:r>
              <a:rPr lang="en-US" dirty="0"/>
              <a:t>Git end-to-end workflow – push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AE0FE-EB93-96AC-F1AE-DFED35E29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59431" cy="3922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/>
              <a:t>Hope you already created hit account and know the repo URL and credentials. </a:t>
            </a:r>
            <a:r>
              <a:rPr lang="en-US" sz="1400" dirty="0"/>
              <a:t>( your project lead/manager can create remote repo and share the details)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/>
              <a:t> Remote repo created in GitHub.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/>
              <a:t>Go back to eclipse and right click “local git repo” -&gt; select ”remote” -&gt;. Click push and provide the remote repo URL and username and password and click next and click finish.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/>
              <a:t>Select always “master” as your preferred branch and click “add spec” and click push button.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/>
              <a:t>Now all your local repo files are uploaded into remote repo.</a:t>
            </a:r>
          </a:p>
          <a:p>
            <a:pPr>
              <a:buFont typeface="Wingdings" pitchFamily="2" charset="2"/>
              <a:buChar char="ü"/>
            </a:pPr>
            <a:r>
              <a:rPr lang="en-US" sz="1400" dirty="0"/>
              <a:t>You can login to GitHub and select respective branch and verify all the files are pushed to remote repo.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7F287-F888-6990-E494-625EF59AD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963" y="1027906"/>
            <a:ext cx="3181627" cy="5700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9163D7-E7AD-6179-E02A-B6FE2E0B7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466" y="1027906"/>
            <a:ext cx="2896706" cy="31878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3C0620-A701-A558-2C32-A29C23281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466" y="4374490"/>
            <a:ext cx="3181627" cy="24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69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5F50E-3DC8-A8D9-B14E-5D7D3506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3654"/>
          </a:xfrm>
        </p:spPr>
        <p:txBody>
          <a:bodyPr/>
          <a:lstStyle/>
          <a:p>
            <a:r>
              <a:rPr lang="en-US" dirty="0"/>
              <a:t>Git end-to-end workflow –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5E414-0990-AD5F-F3A7-0D1DFE4AE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8779"/>
            <a:ext cx="3911930" cy="55339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Add collaborators in GitHub against to remote repository and share the repo URL to other team members to clone the repo and work simultaneously.</a:t>
            </a:r>
          </a:p>
          <a:p>
            <a:pPr marL="0" indent="0">
              <a:buNone/>
            </a:pPr>
            <a:r>
              <a:rPr lang="en-US" sz="1800" dirty="0"/>
              <a:t>After that test/other dev to launch that shared URL using his own credentials and accept the invitation.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/>
              <a:t>Clone remote repo to local git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/>
              <a:t>Import project from git repo to workspace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/>
              <a:t>Add/modify feature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/>
              <a:t>Create new branch in remote repo(GitHub) using eclipse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/>
              <a:t>Add file(s) to staging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/>
              <a:t>Commit changes to local git repo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/>
              <a:t>Push changes to remote repo from new branch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/>
              <a:t>Request PR for code review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9BFA0-EF10-19CD-D5A3-387D9569B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538" y="1068779"/>
            <a:ext cx="5864245" cy="578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68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6E3FE-CEF5-D27D-C465-B2032DCB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stash? When should developer use git stash?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0C31-1E6F-A45C-ABB5-06AD78016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185" y="1557740"/>
            <a:ext cx="3175660" cy="466725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/>
              <a:t>Git has an area called the  “stash” where you can store a snapshot of your changes without committing to the repo.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It is separate from working directory.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This functionality useful when you’ve made changes to a branch that you are not ready to commit. However, you need to switch to another branch.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E930C-06B9-D443-C6CF-F4EF46E5B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45" y="1371517"/>
            <a:ext cx="4283767" cy="54775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7A930E-1857-62DA-86E7-3910D5AF7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911" y="1483643"/>
            <a:ext cx="4104904" cy="312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01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EBFA-0029-85FE-6F55-4AE31695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conflict and resolve through eclipse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C41AD-4F64-2DDF-1D74-8AD603690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4137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2000" dirty="0"/>
              <a:t>Dev1 make some changes to local files and try to push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Parallel another developer2 made the changes and pushed already to the remote.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Now developer1 try to push his changes to remote repo, while pushing he will get the conflict.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Execute git pull request to get all updated changes from remote repo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Remove the conflicts manually and add file to staging area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Commit local changes to remote repo.</a:t>
            </a:r>
          </a:p>
          <a:p>
            <a:pPr>
              <a:buFont typeface="Wingdings" pitchFamily="2" charset="2"/>
              <a:buChar char="ü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887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97B15-7CC6-3EF2-74E8-8257203E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GitLab?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B32AE-A9CA-F334-FB0F-0D598BCF7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IN" sz="2000" dirty="0"/>
              <a:t>GitLab is a web-based </a:t>
            </a:r>
            <a:r>
              <a:rPr lang="en-IN" sz="2000" dirty="0">
                <a:hlinkClick r:id="rId2" tooltip="Git repository"/>
              </a:rPr>
              <a:t>Git repository</a:t>
            </a:r>
            <a:r>
              <a:rPr lang="en-IN" sz="2000" dirty="0"/>
              <a:t> that provides free open and private repositories, issue-following capabilities, and wikis</a:t>
            </a:r>
          </a:p>
          <a:p>
            <a:pPr>
              <a:buFont typeface="Wingdings" pitchFamily="2" charset="2"/>
              <a:buChar char="ü"/>
            </a:pPr>
            <a:r>
              <a:rPr lang="en-IN" sz="2000" dirty="0"/>
              <a:t>It is a complete </a:t>
            </a:r>
            <a:r>
              <a:rPr lang="en-IN" sz="2000" dirty="0">
                <a:hlinkClick r:id="rId3" tooltip="DevOps platform"/>
              </a:rPr>
              <a:t>DevOps platform</a:t>
            </a:r>
            <a:r>
              <a:rPr lang="en-IN" sz="2000" dirty="0"/>
              <a:t> that enables professionals to perform all the tasks in a project—from project planning and source code management to monitoring and security</a:t>
            </a:r>
          </a:p>
          <a:p>
            <a:pPr>
              <a:buFont typeface="Wingdings" pitchFamily="2" charset="2"/>
              <a:buChar char="ü"/>
            </a:pPr>
            <a:r>
              <a:rPr lang="en-IN" sz="2000" dirty="0"/>
              <a:t>Additionally, it allows teams to collaborate and build better software. 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9079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04D6-7399-1E87-7746-0ECC12BA4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C0E4A-E096-8174-1D18-12400582E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48356" cy="230698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Git is a tool used for,</a:t>
            </a:r>
          </a:p>
          <a:p>
            <a:pPr lvl="2">
              <a:buFont typeface="Wingdings" pitchFamily="2" charset="2"/>
              <a:buChar char="ü"/>
            </a:pPr>
            <a:r>
              <a:rPr lang="en-IN" dirty="0"/>
              <a:t>source code management.</a:t>
            </a:r>
          </a:p>
          <a:p>
            <a:pPr lvl="2">
              <a:buFont typeface="Wingdings" pitchFamily="2" charset="2"/>
              <a:buChar char="ü"/>
            </a:pPr>
            <a:r>
              <a:rPr lang="en-IN" dirty="0"/>
              <a:t>open-source version control system.</a:t>
            </a:r>
          </a:p>
          <a:p>
            <a:pPr lvl="2">
              <a:buFont typeface="Wingdings" pitchFamily="2" charset="2"/>
              <a:buChar char="ü"/>
            </a:pPr>
            <a:r>
              <a:rPr lang="en-IN" dirty="0"/>
              <a:t>Can handle small to very large projects efficiently.</a:t>
            </a:r>
          </a:p>
          <a:p>
            <a:pPr lvl="2">
              <a:buFont typeface="Wingdings" pitchFamily="2" charset="2"/>
              <a:buChar char="ü"/>
            </a:pPr>
            <a:r>
              <a:rPr lang="en-IN" dirty="0"/>
              <a:t>Git is used to tracking changes in the source code.</a:t>
            </a:r>
          </a:p>
          <a:p>
            <a:pPr lvl="2">
              <a:buFont typeface="Wingdings" pitchFamily="2" charset="2"/>
              <a:buChar char="ü"/>
            </a:pPr>
            <a:r>
              <a:rPr lang="en-IN" dirty="0"/>
              <a:t>enabling multiple developers to work together on non-linear development.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A887D-650F-869F-BD27-D81FF6479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16" y="3954483"/>
            <a:ext cx="9013371" cy="25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4524-ED8D-9E18-BEE7-23CE69283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Now let’s look at the scenario after Git: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650FE-A88C-3BC2-0824-E38791A3D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60668" cy="4351338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IN" sz="2000" dirty="0"/>
              <a:t>Every developer has an entire copy of the code on their local systems</a:t>
            </a:r>
          </a:p>
          <a:p>
            <a:pPr>
              <a:buFont typeface="Wingdings" pitchFamily="2" charset="2"/>
              <a:buChar char="ü"/>
            </a:pPr>
            <a:r>
              <a:rPr lang="en-IN" sz="2000" dirty="0"/>
              <a:t>Any changes made to the source code can be tracked by others</a:t>
            </a:r>
          </a:p>
          <a:p>
            <a:pPr>
              <a:buFont typeface="Wingdings" pitchFamily="2" charset="2"/>
              <a:buChar char="ü"/>
            </a:pPr>
            <a:r>
              <a:rPr lang="en-IN" sz="2000" dirty="0"/>
              <a:t>There is regular communication between the developers</a:t>
            </a:r>
          </a:p>
          <a:p>
            <a:endParaRPr lang="en-US" dirty="0"/>
          </a:p>
        </p:txBody>
      </p:sp>
      <p:pic>
        <p:nvPicPr>
          <p:cNvPr id="2050" name="Picture 2" descr="business-org">
            <a:extLst>
              <a:ext uri="{FF2B5EF4-FFF2-40B4-BE49-F238E27FC236}">
                <a16:creationId xmlns:a16="http://schemas.microsoft.com/office/drawing/2014/main" id="{F7D597CC-9718-66E7-D34D-1B0CBF86B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868" y="1323604"/>
            <a:ext cx="75057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741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8998-1ED5-5D16-FC12-E134867C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D2AB5-25A3-8BDA-13F0-883EE9294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719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GitHub is a hosting service for git repositories. Git is the tool, while GitHub is service to use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70EC3-57CB-13B3-3FD3-60F41863E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7" y="2847567"/>
            <a:ext cx="9334005" cy="3645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9E6ED7-11B2-C0AE-7AD4-0EEA4B9D384D}"/>
              </a:ext>
            </a:extLst>
          </p:cNvPr>
          <p:cNvSpPr txBox="1"/>
          <p:nvPr/>
        </p:nvSpPr>
        <p:spPr>
          <a:xfrm>
            <a:off x="7972832" y="2250965"/>
            <a:ext cx="42191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Conflicts can be resolved using Branching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And merging concepts. We can see in later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Slides about this.</a:t>
            </a:r>
          </a:p>
        </p:txBody>
      </p:sp>
    </p:spTree>
    <p:extLst>
      <p:ext uri="{BB962C8B-B14F-4D97-AF65-F5344CB8AC3E}">
        <p14:creationId xmlns:p14="http://schemas.microsoft.com/office/powerpoint/2010/main" val="2733014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E3DF-A0E5-99D1-2CA6-B2ED97C81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Git Installation on Windows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D97A6-65C6-019A-4518-CC493FD22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91404"/>
          </a:xfrm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IN" sz="2000" dirty="0"/>
              <a:t>Step</a:t>
            </a:r>
            <a:r>
              <a:rPr lang="en-IN" sz="2000" b="1" dirty="0"/>
              <a:t> 1:</a:t>
            </a:r>
          </a:p>
          <a:p>
            <a:pPr lvl="2">
              <a:buFont typeface="Wingdings" pitchFamily="2" charset="2"/>
              <a:buChar char="ü"/>
            </a:pPr>
            <a:r>
              <a:rPr lang="en-IN" dirty="0"/>
              <a:t>Download the </a:t>
            </a:r>
            <a:r>
              <a:rPr lang="en-IN" dirty="0">
                <a:hlinkClick r:id="rId2" tooltip="latest version of Git"/>
              </a:rPr>
              <a:t>latest version of Git </a:t>
            </a:r>
            <a:r>
              <a:rPr lang="en-IN" dirty="0"/>
              <a:t>and choose the 64/32 bit version.</a:t>
            </a:r>
          </a:p>
          <a:p>
            <a:pPr lvl="2">
              <a:buFont typeface="Wingdings" pitchFamily="2" charset="2"/>
              <a:buChar char="ü"/>
            </a:pPr>
            <a:r>
              <a:rPr lang="en-IN" dirty="0"/>
              <a:t>After the file is downloaded, install it in the system.</a:t>
            </a:r>
          </a:p>
          <a:p>
            <a:pPr lvl="2">
              <a:buFont typeface="Wingdings" pitchFamily="2" charset="2"/>
              <a:buChar char="ü"/>
            </a:pPr>
            <a:r>
              <a:rPr lang="en-IN" dirty="0"/>
              <a:t>Once installed, select Launch the Git Bash, then click on finish.</a:t>
            </a:r>
          </a:p>
          <a:p>
            <a:pPr lvl="2">
              <a:buFont typeface="Wingdings" pitchFamily="2" charset="2"/>
              <a:buChar char="ü"/>
            </a:pPr>
            <a:r>
              <a:rPr lang="en-IN" dirty="0"/>
              <a:t>The Git Bash is now launched.</a:t>
            </a:r>
            <a:endParaRPr lang="en-US" dirty="0"/>
          </a:p>
          <a:p>
            <a:pPr marL="0" lvl="2" indent="0">
              <a:spcBef>
                <a:spcPts val="1000"/>
              </a:spcBef>
              <a:buNone/>
            </a:pPr>
            <a:r>
              <a:rPr lang="en-IN" dirty="0"/>
              <a:t>Step 2:</a:t>
            </a:r>
          </a:p>
          <a:p>
            <a:pPr marL="1257300" lvl="4" indent="-342900">
              <a:spcBef>
                <a:spcPts val="1000"/>
              </a:spcBef>
              <a:buFont typeface="Wingdings" pitchFamily="2" charset="2"/>
              <a:buChar char="ü"/>
            </a:pPr>
            <a:r>
              <a:rPr lang="en-IN" dirty="0"/>
              <a:t>Check the Git version:</a:t>
            </a:r>
          </a:p>
          <a:p>
            <a:pPr marL="0" lvl="2" indent="0">
              <a:spcBef>
                <a:spcPts val="1000"/>
              </a:spcBef>
              <a:buNone/>
            </a:pPr>
            <a:endParaRPr lang="en-IN" dirty="0"/>
          </a:p>
          <a:p>
            <a:pPr marL="0" lvl="2" indent="0">
              <a:spcBef>
                <a:spcPts val="1000"/>
              </a:spcBef>
              <a:buNone/>
            </a:pPr>
            <a:endParaRPr lang="en-IN" dirty="0"/>
          </a:p>
          <a:p>
            <a:pPr marL="0" lvl="2" indent="0">
              <a:spcBef>
                <a:spcPts val="1000"/>
              </a:spcBef>
              <a:buNone/>
            </a:pPr>
            <a:r>
              <a:rPr lang="en-IN" dirty="0">
                <a:solidFill>
                  <a:srgbClr val="FF0000"/>
                </a:solidFill>
              </a:rPr>
              <a:t>Note – You are ready to work with Git repositories.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F71AC51-1AA6-BD8C-7D67-F9DB28344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830819"/>
              </p:ext>
            </p:extLst>
          </p:nvPr>
        </p:nvGraphicFramePr>
        <p:xfrm>
          <a:off x="1723241" y="4317890"/>
          <a:ext cx="4831938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831938">
                  <a:extLst>
                    <a:ext uri="{9D8B030D-6E8A-4147-A177-3AD203B41FA5}">
                      <a16:colId xmlns:a16="http://schemas.microsoft.com/office/drawing/2014/main" val="2367444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Command to check git version: </a:t>
                      </a:r>
                      <a:r>
                        <a:rPr lang="en-IN" dirty="0"/>
                        <a:t>git -version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659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65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34F78-9BB1-D850-D7F3-D08011D2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git repositories?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E6F7A-D0C7-5959-A731-A9D2F461D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73243"/>
          </a:xfrm>
        </p:spPr>
        <p:txBody>
          <a:bodyPr/>
          <a:lstStyle/>
          <a:p>
            <a:pPr marL="0" indent="0">
              <a:buNone/>
            </a:pPr>
            <a:r>
              <a:rPr lang="en-IN" sz="2400" dirty="0"/>
              <a:t>While </a:t>
            </a:r>
            <a:r>
              <a:rPr lang="en-IN" sz="2400" dirty="0">
                <a:hlinkClick r:id="rId2" tooltip="working on Git,"/>
              </a:rPr>
              <a:t>working on Git,</a:t>
            </a:r>
            <a:r>
              <a:rPr lang="en-IN" sz="2400" dirty="0"/>
              <a:t> we actively use two repositories. </a:t>
            </a:r>
          </a:p>
          <a:p>
            <a:pPr lvl="1">
              <a:buFont typeface="Wingdings" pitchFamily="2" charset="2"/>
              <a:buChar char="ü"/>
            </a:pPr>
            <a:r>
              <a:rPr lang="en-IN" sz="2000" dirty="0"/>
              <a:t>Local repository: </a:t>
            </a:r>
            <a:r>
              <a:rPr lang="en-IN" sz="1600" dirty="0"/>
              <a:t>The local repository is present on our computer and consists of all the files and folders. This Repository is used to make changes locally, review history, and commit when offline.</a:t>
            </a:r>
          </a:p>
          <a:p>
            <a:pPr lvl="1">
              <a:buFont typeface="Wingdings" pitchFamily="2" charset="2"/>
              <a:buChar char="ü"/>
            </a:pPr>
            <a:r>
              <a:rPr lang="en-IN" sz="2000" dirty="0"/>
              <a:t>Remote repository: </a:t>
            </a:r>
            <a:r>
              <a:rPr lang="en-IN" sz="1600" dirty="0"/>
              <a:t>The remote repository refers to the server repository that may be present anywhere. This repository is used by all the team members to exchange the changes made.</a:t>
            </a:r>
          </a:p>
          <a:p>
            <a:pPr lvl="1">
              <a:buFont typeface="Wingdings" pitchFamily="2" charset="2"/>
              <a:buChar char="ü"/>
            </a:pPr>
            <a:r>
              <a:rPr lang="en-IN" sz="1600" dirty="0"/>
              <a:t>Both repositories have their own set of commands. There are separate Git Commands that work on different types of repositories. 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40856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5D7187-C228-95D0-2259-A3627A4E4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72" y="463138"/>
            <a:ext cx="9586520" cy="569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0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8BE5E-23D8-E37A-C97D-F8688FD0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Git – Some 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97BC1-1D48-399F-E239-656BD78CC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15102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/>
              <a:t>Git can be used from command-lie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Git can be integrated to your IDE (Eclipse/IntelliJ IDE)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Using GitHub host to manage all Git functions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 this session, we will see Git usage with both command-line and Eclipse.</a:t>
            </a:r>
          </a:p>
        </p:txBody>
      </p:sp>
    </p:spTree>
    <p:extLst>
      <p:ext uri="{BB962C8B-B14F-4D97-AF65-F5344CB8AC3E}">
        <p14:creationId xmlns:p14="http://schemas.microsoft.com/office/powerpoint/2010/main" val="1058114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3349</TotalTime>
  <Words>1778</Words>
  <Application>Microsoft Macintosh PowerPoint</Application>
  <PresentationFormat>Widescreen</PresentationFormat>
  <Paragraphs>167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Git – Version control tool</vt:lpstr>
      <vt:lpstr>Before diving deep, let’s explain a scenario before Git:</vt:lpstr>
      <vt:lpstr>What is Git?</vt:lpstr>
      <vt:lpstr>Now let’s look at the scenario after Git:</vt:lpstr>
      <vt:lpstr>What is GitHub?</vt:lpstr>
      <vt:lpstr>Git Installation on Windows </vt:lpstr>
      <vt:lpstr>What are git repositories?</vt:lpstr>
      <vt:lpstr>PowerPoint Presentation</vt:lpstr>
      <vt:lpstr>Working with Git – Some ways</vt:lpstr>
      <vt:lpstr>Prerequisites to use git/GitHub</vt:lpstr>
      <vt:lpstr>Git &amp; GitHub integrations</vt:lpstr>
      <vt:lpstr>Git – command line</vt:lpstr>
      <vt:lpstr>Git Commands </vt:lpstr>
      <vt:lpstr>What is .git ? And why it is hidden?</vt:lpstr>
      <vt:lpstr>Git plugin – Eclipse </vt:lpstr>
      <vt:lpstr>Git end-to-end workflow - Eclipse</vt:lpstr>
      <vt:lpstr>Git-Usecases</vt:lpstr>
      <vt:lpstr>Git end-to-end workflow - Eclipse</vt:lpstr>
      <vt:lpstr>Git end-to-end workflow – Local to remote(push)</vt:lpstr>
      <vt:lpstr>Git end-to-end workflow – push</vt:lpstr>
      <vt:lpstr>Git end-to-end workflow – pull request</vt:lpstr>
      <vt:lpstr>What is stash? When should developer use git stash? </vt:lpstr>
      <vt:lpstr>Create conflict and resolve through eclipse</vt:lpstr>
      <vt:lpstr>What is GitLab?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Maven</dc:title>
  <dc:creator>Padmanabhan Gonesani</dc:creator>
  <cp:lastModifiedBy>Padmanabhan Gonesani</cp:lastModifiedBy>
  <cp:revision>55</cp:revision>
  <dcterms:created xsi:type="dcterms:W3CDTF">2022-08-20T07:18:29Z</dcterms:created>
  <dcterms:modified xsi:type="dcterms:W3CDTF">2022-08-25T10:43:32Z</dcterms:modified>
</cp:coreProperties>
</file>